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47478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839"/>
            <a:ext cx="13652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44983" y="2803721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FFFF00"/>
                </a:solidFill>
              </a:rPr>
              <a:t>Dr. </a:t>
            </a:r>
            <a:r>
              <a:rPr lang="en-US" sz="3600" b="1" dirty="0" err="1" smtClean="0">
                <a:solidFill>
                  <a:srgbClr val="FFFF00"/>
                </a:solidFill>
              </a:rPr>
              <a:t>Hiba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Shakir</a:t>
            </a:r>
            <a:r>
              <a:rPr lang="en-US" sz="3600" b="1" dirty="0" smtClean="0">
                <a:solidFill>
                  <a:srgbClr val="FFFF00"/>
                </a:solidFill>
              </a:rPr>
              <a:t> Ahmed</a:t>
            </a:r>
          </a:p>
          <a:p>
            <a:pPr lvl="0" algn="ctr"/>
            <a:r>
              <a:rPr lang="en-US" sz="3600" b="1" dirty="0" smtClean="0">
                <a:solidFill>
                  <a:srgbClr val="FFFF00"/>
                </a:solidFill>
              </a:rPr>
              <a:t>Microbiology / </a:t>
            </a:r>
            <a:r>
              <a:rPr lang="en-US" sz="3600" b="1" dirty="0">
                <a:solidFill>
                  <a:srgbClr val="FFFF00"/>
                </a:solidFill>
              </a:rPr>
              <a:t>C</a:t>
            </a:r>
            <a:r>
              <a:rPr lang="en-US" sz="3600" b="1" dirty="0" smtClean="0">
                <a:solidFill>
                  <a:srgbClr val="FFFF00"/>
                </a:solidFill>
              </a:rPr>
              <a:t>linical Immunology</a:t>
            </a:r>
            <a:endParaRPr lang="ar-IQ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33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2079104"/>
          </a:xfrm>
        </p:spPr>
        <p:txBody>
          <a:bodyPr>
            <a:normAutofit/>
          </a:bodyPr>
          <a:lstStyle/>
          <a:p>
            <a:pPr algn="ctr" rtl="0">
              <a:lnSpc>
                <a:spcPct val="150000"/>
              </a:lnSpc>
              <a:spcAft>
                <a:spcPts val="1000"/>
              </a:spcAft>
            </a:pPr>
            <a:r>
              <a:rPr lang="en-US" sz="3600" dirty="0" smtClean="0">
                <a:latin typeface="Times New Roman"/>
                <a:ea typeface="Calibri"/>
                <a:cs typeface="Arial"/>
              </a:rPr>
              <a:t>ORTHOMYXOVIRUSES (INFLUENZA VIRUSES)</a:t>
            </a:r>
            <a:endParaRPr lang="en-US" sz="36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Lecture 6     </a:t>
            </a:r>
            <a:endParaRPr lang="ar-IQ" sz="4400" dirty="0"/>
          </a:p>
        </p:txBody>
      </p:sp>
    </p:spTree>
    <p:extLst>
      <p:ext uri="{BB962C8B-B14F-4D97-AF65-F5344CB8AC3E}">
        <p14:creationId xmlns:p14="http://schemas.microsoft.com/office/powerpoint/2010/main" val="375584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781800" cy="726976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ORTHOMYXOVIRUSES (INFLUENZA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VIRUSES)</a:t>
            </a:r>
            <a:endParaRPr lang="en-US" sz="2400" dirty="0">
              <a:solidFill>
                <a:srgbClr val="FF0000"/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484784"/>
            <a:ext cx="7543800" cy="3886200"/>
          </a:xfrm>
        </p:spPr>
        <p:txBody>
          <a:bodyPr>
            <a:normAutofit lnSpcReduction="10000"/>
          </a:bodyPr>
          <a:lstStyle/>
          <a:p>
            <a:pPr algn="just" rtl="0">
              <a:buFont typeface="Wingdings" pitchFamily="2" charset="2"/>
              <a:buChar char="v"/>
            </a:pPr>
            <a:r>
              <a:rPr lang="en-US" dirty="0">
                <a:ea typeface="Calibri"/>
              </a:rPr>
              <a:t>Are major determinant of morbidity and mortality caused by respiratory disease and outbreaks of infection sometimes occurs in worldwide epidemics .</a:t>
            </a:r>
            <a:endParaRPr lang="en-US" dirty="0" smtClean="0">
              <a:ea typeface="Calibri"/>
            </a:endParaRPr>
          </a:p>
          <a:p>
            <a:pPr algn="just" rtl="0">
              <a:buFont typeface="Wingdings" pitchFamily="2" charset="2"/>
              <a:buChar char="v"/>
            </a:pPr>
            <a:r>
              <a:rPr lang="en-US" dirty="0" smtClean="0">
                <a:ea typeface="Calibri"/>
              </a:rPr>
              <a:t> </a:t>
            </a:r>
            <a:r>
              <a:rPr lang="en-US" dirty="0">
                <a:ea typeface="Calibri"/>
              </a:rPr>
              <a:t>three immunological types of Influenza viruses are known designated </a:t>
            </a:r>
            <a:r>
              <a:rPr lang="en-US" dirty="0">
                <a:solidFill>
                  <a:srgbClr val="FF0000"/>
                </a:solidFill>
                <a:ea typeface="Calibri"/>
              </a:rPr>
              <a:t>A</a:t>
            </a:r>
            <a:r>
              <a:rPr lang="en-US" dirty="0">
                <a:ea typeface="Calibri"/>
              </a:rPr>
              <a:t> , </a:t>
            </a:r>
            <a:r>
              <a:rPr lang="en-US" dirty="0">
                <a:solidFill>
                  <a:srgbClr val="FF0000"/>
                </a:solidFill>
                <a:ea typeface="Calibri"/>
              </a:rPr>
              <a:t>B</a:t>
            </a:r>
            <a:r>
              <a:rPr lang="en-US" dirty="0">
                <a:ea typeface="Calibri"/>
              </a:rPr>
              <a:t> , (contains human and animal) and </a:t>
            </a:r>
            <a:r>
              <a:rPr lang="en-US" dirty="0">
                <a:solidFill>
                  <a:srgbClr val="FF0000"/>
                </a:solidFill>
                <a:ea typeface="Calibri"/>
              </a:rPr>
              <a:t>C</a:t>
            </a:r>
            <a:r>
              <a:rPr lang="en-US" dirty="0">
                <a:ea typeface="Calibri"/>
              </a:rPr>
              <a:t> (contains human and swine</a:t>
            </a:r>
            <a:r>
              <a:rPr lang="en-US" dirty="0" smtClean="0">
                <a:ea typeface="Calibri"/>
              </a:rPr>
              <a:t>).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dirty="0" smtClean="0">
                <a:ea typeface="Calibri"/>
              </a:rPr>
              <a:t> </a:t>
            </a:r>
            <a:r>
              <a:rPr lang="en-US" dirty="0">
                <a:ea typeface="Calibri"/>
              </a:rPr>
              <a:t>Influenza virus particles are usually spherical and about 100 nm in diameter it has negative sense single strand RNA (A and B with 8 separated segments while C has 7 segment of RNA).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6119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191472"/>
          </a:xfrm>
        </p:spPr>
        <p:txBody>
          <a:bodyPr>
            <a:normAutofit fontScale="92500" lnSpcReduction="20000"/>
          </a:bodyPr>
          <a:lstStyle/>
          <a:p>
            <a:pPr algn="just" rtl="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dirty="0">
                <a:ea typeface="Calibri"/>
                <a:cs typeface="Arial"/>
              </a:rPr>
              <a:t>Influenza virus particle contain 9 different structural proteins it has a lipid envelope derived from the cell surrounds the virus particle. </a:t>
            </a:r>
            <a:endParaRPr lang="en-US" dirty="0" smtClean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dirty="0" smtClean="0">
                <a:ea typeface="Calibri"/>
                <a:cs typeface="Arial"/>
              </a:rPr>
              <a:t>2 </a:t>
            </a:r>
            <a:r>
              <a:rPr lang="en-US" dirty="0">
                <a:ea typeface="Calibri"/>
                <a:cs typeface="Arial"/>
              </a:rPr>
              <a:t>virus-encoded glycoproteins, the </a:t>
            </a:r>
            <a:r>
              <a:rPr lang="en-US" dirty="0" err="1">
                <a:ea typeface="Calibri"/>
                <a:cs typeface="Arial"/>
              </a:rPr>
              <a:t>hemagglutinin</a:t>
            </a:r>
            <a:r>
              <a:rPr lang="en-US" dirty="0">
                <a:ea typeface="Calibri"/>
                <a:cs typeface="Arial"/>
              </a:rPr>
              <a:t> (HA) and neuraminidase (NA) are inserted into the envelope </a:t>
            </a:r>
            <a:endParaRPr lang="en-US" dirty="0" smtClean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dirty="0" smtClean="0">
                <a:ea typeface="Calibri"/>
                <a:cs typeface="Arial"/>
              </a:rPr>
              <a:t>these </a:t>
            </a:r>
            <a:r>
              <a:rPr lang="en-US" dirty="0">
                <a:ea typeface="Calibri"/>
                <a:cs typeface="Arial"/>
              </a:rPr>
              <a:t>2 surface glycoproteins are the important antigens that determine antigenic variation of influenza viruses &amp; host immunity </a:t>
            </a:r>
            <a:r>
              <a:rPr lang="en-US" dirty="0" smtClean="0">
                <a:ea typeface="Calibri"/>
                <a:cs typeface="Arial"/>
              </a:rPr>
              <a:t>.</a:t>
            </a:r>
          </a:p>
          <a:p>
            <a:pPr algn="just" rtl="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dirty="0" smtClean="0">
                <a:ea typeface="Calibri"/>
                <a:cs typeface="Arial"/>
              </a:rPr>
              <a:t>there </a:t>
            </a:r>
            <a:r>
              <a:rPr lang="en-US" dirty="0">
                <a:ea typeface="Calibri"/>
                <a:cs typeface="Arial"/>
              </a:rPr>
              <a:t>are 15 subtype of HA (H1-H15), and 9 subtype of NA (N1-N9) e.g., H1N1 Swine and H1N5 human</a:t>
            </a:r>
            <a:r>
              <a:rPr lang="ar-IQ" dirty="0">
                <a:ea typeface="Calibri"/>
                <a:cs typeface="Arial"/>
              </a:rPr>
              <a:t>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>
              <a:buFont typeface="Wingdings" pitchFamily="2" charset="2"/>
              <a:buChar char="v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9162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781800" cy="792088"/>
          </a:xfrm>
        </p:spPr>
        <p:txBody>
          <a:bodyPr/>
          <a:lstStyle/>
          <a:p>
            <a:pPr algn="ctr" rtl="0"/>
            <a:r>
              <a:rPr 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Calibri"/>
                <a:cs typeface="Arial"/>
              </a:rPr>
              <a:t>(INFLUENZA 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Calibri"/>
                <a:cs typeface="Arial"/>
              </a:rPr>
              <a:t>VIRUSES)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094" y="1772816"/>
            <a:ext cx="615274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87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63480"/>
          </a:xfrm>
        </p:spPr>
        <p:txBody>
          <a:bodyPr>
            <a:normAutofit fontScale="77500" lnSpcReduction="20000"/>
          </a:bodyPr>
          <a:lstStyle/>
          <a:p>
            <a:pPr algn="just" rtl="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dirty="0">
                <a:ea typeface="Calibri"/>
                <a:cs typeface="Arial"/>
              </a:rPr>
              <a:t>Clinical Finding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dirty="0">
                <a:ea typeface="Calibri"/>
                <a:cs typeface="Arial"/>
              </a:rPr>
              <a:t>Influenza attacks mainly the upper respiratory tract it poses a serious risk for the elderly , the very young , and people with underlying medical conditions such as lung , kidney , or heart problems , diabetes and cancer</a:t>
            </a:r>
            <a:r>
              <a:rPr lang="ar-IQ" dirty="0">
                <a:ea typeface="Calibri"/>
                <a:cs typeface="Arial"/>
              </a:rPr>
              <a:t>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ea typeface="Calibri"/>
                <a:cs typeface="Arial"/>
              </a:rPr>
              <a:t>Lab. Diagnosis</a:t>
            </a:r>
            <a:endParaRPr lang="en-US" sz="18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dirty="0">
                <a:ea typeface="Calibri"/>
                <a:cs typeface="Arial"/>
              </a:rPr>
              <a:t>A- Isolation and identification of virus</a:t>
            </a:r>
            <a:r>
              <a:rPr lang="ar-IQ" dirty="0">
                <a:ea typeface="Calibri"/>
                <a:cs typeface="Arial"/>
              </a:rPr>
              <a:t> :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dirty="0">
                <a:ea typeface="Calibri"/>
                <a:cs typeface="Arial"/>
              </a:rPr>
              <a:t>Nasal washings , gargles , and throat swabs are the best specimens for viral isolation and should be obtained within 3 days after the onset of symptoms. Classically </a:t>
            </a:r>
            <a:r>
              <a:rPr lang="en-US" dirty="0" err="1">
                <a:ea typeface="Calibri"/>
                <a:cs typeface="Arial"/>
              </a:rPr>
              <a:t>embryonated</a:t>
            </a:r>
            <a:r>
              <a:rPr lang="en-US" dirty="0">
                <a:ea typeface="Calibri"/>
                <a:cs typeface="Arial"/>
              </a:rPr>
              <a:t> eggs and primary monkey kidney cells have been the isolation methods of choice for influenza viruses</a:t>
            </a:r>
            <a:r>
              <a:rPr lang="ar-IQ" dirty="0">
                <a:ea typeface="Calibri"/>
                <a:cs typeface="Arial"/>
              </a:rPr>
              <a:t>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>
              <a:buFont typeface="Wingdings" pitchFamily="2" charset="2"/>
              <a:buChar char="Ø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8710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>
            <a:normAutofit fontScale="85000" lnSpcReduction="10000"/>
          </a:bodyPr>
          <a:lstStyle/>
          <a:p>
            <a:pPr algn="just" rtl="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ea typeface="Calibri"/>
                <a:cs typeface="Arial"/>
              </a:rPr>
              <a:t>B- </a:t>
            </a:r>
            <a:r>
              <a:rPr lang="en-US" dirty="0" smtClean="0">
                <a:solidFill>
                  <a:srgbClr val="FF0000"/>
                </a:solidFill>
                <a:ea typeface="Calibri"/>
                <a:cs typeface="Arial"/>
              </a:rPr>
              <a:t>Serology </a:t>
            </a:r>
            <a:r>
              <a:rPr lang="ar-IQ" dirty="0" smtClean="0">
                <a:solidFill>
                  <a:srgbClr val="FF0000"/>
                </a:solidFill>
                <a:latin typeface="Calibri"/>
                <a:ea typeface="Calibri"/>
              </a:rPr>
              <a:t> </a:t>
            </a:r>
            <a:r>
              <a:rPr lang="ar-IQ" dirty="0">
                <a:solidFill>
                  <a:srgbClr val="FF0000"/>
                </a:solidFill>
                <a:latin typeface="Calibri"/>
                <a:ea typeface="Calibri"/>
              </a:rPr>
              <a:t>:</a:t>
            </a:r>
            <a:endParaRPr lang="en-US" sz="18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dirty="0">
                <a:ea typeface="Calibri"/>
                <a:cs typeface="Arial"/>
              </a:rPr>
              <a:t>Antibodies to several viral proteins (HA , NA) are produced during infection with Influenza virus </a:t>
            </a:r>
            <a:r>
              <a:rPr lang="en-US" dirty="0" smtClean="0">
                <a:ea typeface="Calibri"/>
                <a:cs typeface="Arial"/>
              </a:rPr>
              <a:t>.</a:t>
            </a:r>
          </a:p>
          <a:p>
            <a:pPr algn="just" rtl="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dirty="0" smtClean="0">
                <a:ea typeface="Calibri"/>
                <a:cs typeface="Arial"/>
              </a:rPr>
              <a:t>the </a:t>
            </a:r>
            <a:r>
              <a:rPr lang="en-US" dirty="0">
                <a:ea typeface="Calibri"/>
                <a:cs typeface="Arial"/>
              </a:rPr>
              <a:t>immune response against the HA glycoprotein is associated with resistance to infection. </a:t>
            </a:r>
            <a:endParaRPr lang="en-US" dirty="0" smtClean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dirty="0" smtClean="0">
                <a:ea typeface="Calibri"/>
                <a:cs typeface="Arial"/>
              </a:rPr>
              <a:t>Routine </a:t>
            </a:r>
            <a:r>
              <a:rPr lang="en-US" dirty="0" err="1" smtClean="0">
                <a:ea typeface="Calibri"/>
                <a:cs typeface="Arial"/>
              </a:rPr>
              <a:t>sero</a:t>
            </a:r>
            <a:r>
              <a:rPr lang="en-US" dirty="0" smtClean="0">
                <a:ea typeface="Calibri"/>
                <a:cs typeface="Arial"/>
              </a:rPr>
              <a:t>-diagnostic </a:t>
            </a:r>
            <a:r>
              <a:rPr lang="en-US" dirty="0">
                <a:ea typeface="Calibri"/>
                <a:cs typeface="Arial"/>
              </a:rPr>
              <a:t>test in use are based on </a:t>
            </a:r>
            <a:r>
              <a:rPr lang="en-US" dirty="0" err="1">
                <a:solidFill>
                  <a:srgbClr val="FF0000"/>
                </a:solidFill>
                <a:ea typeface="Calibri"/>
                <a:cs typeface="Arial"/>
              </a:rPr>
              <a:t>hemagglutination</a:t>
            </a:r>
            <a:r>
              <a:rPr lang="en-US" dirty="0">
                <a:solidFill>
                  <a:srgbClr val="FF0000"/>
                </a:solidFill>
                <a:ea typeface="Calibri"/>
                <a:cs typeface="Arial"/>
              </a:rPr>
              <a:t> inhibition (HI) </a:t>
            </a:r>
            <a:r>
              <a:rPr lang="en-US" dirty="0">
                <a:ea typeface="Calibri"/>
                <a:cs typeface="Arial"/>
              </a:rPr>
              <a:t>and </a:t>
            </a:r>
            <a:r>
              <a:rPr lang="en-US" dirty="0">
                <a:solidFill>
                  <a:srgbClr val="FF0000"/>
                </a:solidFill>
                <a:ea typeface="Calibri"/>
                <a:cs typeface="Arial"/>
              </a:rPr>
              <a:t>ELISA (Enzyme Linked </a:t>
            </a:r>
            <a:r>
              <a:rPr lang="en-US" dirty="0" err="1">
                <a:solidFill>
                  <a:srgbClr val="FF0000"/>
                </a:solidFill>
                <a:ea typeface="Calibri"/>
                <a:cs typeface="Arial"/>
              </a:rPr>
              <a:t>ImmunoSorbent</a:t>
            </a:r>
            <a:r>
              <a:rPr lang="en-US" dirty="0">
                <a:solidFill>
                  <a:srgbClr val="FF0000"/>
                </a:solidFill>
                <a:ea typeface="Calibri"/>
                <a:cs typeface="Arial"/>
              </a:rPr>
              <a:t> Assay)</a:t>
            </a:r>
            <a:r>
              <a:rPr lang="en-US" dirty="0">
                <a:ea typeface="Calibri"/>
                <a:cs typeface="Arial"/>
              </a:rPr>
              <a:t>. </a:t>
            </a:r>
            <a:r>
              <a:rPr lang="en-US" dirty="0">
                <a:solidFill>
                  <a:srgbClr val="FF0000"/>
                </a:solidFill>
                <a:ea typeface="Calibri"/>
                <a:cs typeface="Arial"/>
              </a:rPr>
              <a:t>Neutralization test </a:t>
            </a:r>
            <a:r>
              <a:rPr lang="en-US" dirty="0">
                <a:ea typeface="Calibri"/>
                <a:cs typeface="Arial"/>
              </a:rPr>
              <a:t>are the most specific and the best predictor of susceptibility to infection but are more unwieldy and more time-consuming to perform than other tests. </a:t>
            </a:r>
            <a:r>
              <a:rPr lang="en-US" dirty="0">
                <a:solidFill>
                  <a:srgbClr val="FF0000"/>
                </a:solidFill>
                <a:ea typeface="Calibri"/>
                <a:cs typeface="Arial"/>
              </a:rPr>
              <a:t>ELISA</a:t>
            </a:r>
            <a:r>
              <a:rPr lang="en-US" dirty="0">
                <a:ea typeface="Calibri"/>
                <a:cs typeface="Arial"/>
              </a:rPr>
              <a:t> test is more sensitive than other assays</a:t>
            </a:r>
            <a:r>
              <a:rPr lang="ar-IQ" dirty="0">
                <a:latin typeface="Calibri"/>
                <a:ea typeface="Calibri"/>
              </a:rPr>
              <a:t>.</a:t>
            </a:r>
            <a:endParaRPr lang="en-US" sz="18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6428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88950"/>
            <a:ext cx="7128792" cy="556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863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48</TotalTime>
  <Words>386</Words>
  <Application>Microsoft Office PowerPoint</Application>
  <PresentationFormat>عرض على الشاشة (3:4)‏</PresentationFormat>
  <Paragraphs>22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NewsPrint</vt:lpstr>
      <vt:lpstr>عرض تقديمي في PowerPoint</vt:lpstr>
      <vt:lpstr>ORTHOMYXOVIRUSES (INFLUENZA VIRUSES)</vt:lpstr>
      <vt:lpstr>ORTHOMYXOVIRUSES (INFLUENZA VIRUSES)</vt:lpstr>
      <vt:lpstr>عرض تقديمي في PowerPoint</vt:lpstr>
      <vt:lpstr>(INFLUENZA VIRUSES)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Alrawasi</dc:creator>
  <cp:lastModifiedBy>DR.Ahmed Saker 2O11</cp:lastModifiedBy>
  <cp:revision>8</cp:revision>
  <dcterms:created xsi:type="dcterms:W3CDTF">2019-09-21T21:22:17Z</dcterms:created>
  <dcterms:modified xsi:type="dcterms:W3CDTF">2019-09-25T19:54:05Z</dcterms:modified>
</cp:coreProperties>
</file>